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91" r:id="rId3"/>
    <p:sldId id="303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301" r:id="rId12"/>
    <p:sldId id="304" r:id="rId13"/>
    <p:sldId id="299" r:id="rId14"/>
    <p:sldId id="302" r:id="rId15"/>
    <p:sldId id="30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E5B43E-6D57-4371-B856-BE01130C7BA2}" v="4" dt="2023-01-24T08:26:19.0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2613" autoAdjust="0"/>
  </p:normalViewPr>
  <p:slideViewPr>
    <p:cSldViewPr snapToGrid="0">
      <p:cViewPr varScale="1">
        <p:scale>
          <a:sx n="62" d="100"/>
          <a:sy n="62" d="100"/>
        </p:scale>
        <p:origin x="148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0CB10-5931-4D44-B053-E70B3F1C844F}" type="datetimeFigureOut">
              <a:rPr lang="nl-NL" smtClean="0"/>
              <a:t>25-1-2023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61D752-A35C-45F4-A139-88F8C9F8DC7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5454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7 maart: </a:t>
            </a:r>
            <a:r>
              <a:rPr lang="nl-NL" dirty="0" err="1"/>
              <a:t>Lables</a:t>
            </a:r>
            <a:r>
              <a:rPr lang="nl-NL" dirty="0"/>
              <a:t> </a:t>
            </a:r>
            <a:r>
              <a:rPr lang="nl-NL" dirty="0" err="1"/>
              <a:t>Jennet</a:t>
            </a:r>
            <a:r>
              <a:rPr lang="nl-NL" dirty="0"/>
              <a:t> en </a:t>
            </a:r>
            <a:r>
              <a:rPr lang="nl-NL"/>
              <a:t>zelf pluimvee</a:t>
            </a:r>
            <a:endParaRPr lang="nl-NL" dirty="0"/>
          </a:p>
          <a:p>
            <a:r>
              <a:rPr lang="nl-NL" dirty="0"/>
              <a:t>14 maart: aflezen lab pluimvee theorie en herhaling afronden rest, examen oefenen+ varkenshouderij!</a:t>
            </a:r>
          </a:p>
          <a:p>
            <a:r>
              <a:rPr lang="nl-NL" dirty="0"/>
              <a:t>21 maart: studiedag</a:t>
            </a:r>
          </a:p>
          <a:p>
            <a:r>
              <a:rPr lang="nl-NL" dirty="0"/>
              <a:t>28 maart: naar ter Haar, 11.00- 12.30 en 13.00-14.30 uur</a:t>
            </a:r>
          </a:p>
          <a:p>
            <a:r>
              <a:rPr lang="nl-NL" dirty="0"/>
              <a:t>4 april: GD Almelo, agrozorgwijzer</a:t>
            </a:r>
          </a:p>
          <a:p>
            <a:r>
              <a:rPr lang="nl-NL" dirty="0"/>
              <a:t>11 april: examen</a:t>
            </a:r>
          </a:p>
          <a:p>
            <a:r>
              <a:rPr lang="nl-NL" dirty="0"/>
              <a:t>18 april: herexamen</a:t>
            </a:r>
          </a:p>
          <a:p>
            <a:r>
              <a:rPr lang="nl-NL" dirty="0"/>
              <a:t>!! Casussen en vee online!!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61D752-A35C-45F4-A139-88F8C9F8DC7E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3392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51C0D-3E36-420D-9C52-8A1800204F2D}" type="datetimeFigureOut">
              <a:rPr lang="nl-NL" smtClean="0"/>
              <a:t>25-1-2023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81F95-CEC8-4BB6-A3CF-2927F77FDB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9320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51C0D-3E36-420D-9C52-8A1800204F2D}" type="datetimeFigureOut">
              <a:rPr lang="nl-NL" smtClean="0"/>
              <a:t>25-1-2023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81F95-CEC8-4BB6-A3CF-2927F77FDB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2644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51C0D-3E36-420D-9C52-8A1800204F2D}" type="datetimeFigureOut">
              <a:rPr lang="nl-NL" smtClean="0"/>
              <a:t>25-1-2023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81F95-CEC8-4BB6-A3CF-2927F77FDB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3787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51C0D-3E36-420D-9C52-8A1800204F2D}" type="datetimeFigureOut">
              <a:rPr lang="nl-NL" smtClean="0"/>
              <a:t>25-1-2023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81F95-CEC8-4BB6-A3CF-2927F77FDBB0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38506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51C0D-3E36-420D-9C52-8A1800204F2D}" type="datetimeFigureOut">
              <a:rPr lang="nl-NL" smtClean="0"/>
              <a:t>25-1-2023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81F95-CEC8-4BB6-A3CF-2927F77FDB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06387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51C0D-3E36-420D-9C52-8A1800204F2D}" type="datetimeFigureOut">
              <a:rPr lang="nl-NL" smtClean="0"/>
              <a:t>25-1-2023</a:t>
            </a:fld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81F95-CEC8-4BB6-A3CF-2927F77FDB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5349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51C0D-3E36-420D-9C52-8A1800204F2D}" type="datetimeFigureOut">
              <a:rPr lang="nl-NL" smtClean="0"/>
              <a:t>25-1-2023</a:t>
            </a:fld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81F95-CEC8-4BB6-A3CF-2927F77FDB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0284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51C0D-3E36-420D-9C52-8A1800204F2D}" type="datetimeFigureOut">
              <a:rPr lang="nl-NL" smtClean="0"/>
              <a:t>25-1-2023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81F95-CEC8-4BB6-A3CF-2927F77FDB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08496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51C0D-3E36-420D-9C52-8A1800204F2D}" type="datetimeFigureOut">
              <a:rPr lang="nl-NL" smtClean="0"/>
              <a:t>25-1-2023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81F95-CEC8-4BB6-A3CF-2927F77FDB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8635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51C0D-3E36-420D-9C52-8A1800204F2D}" type="datetimeFigureOut">
              <a:rPr lang="nl-NL" smtClean="0"/>
              <a:t>25-1-2023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81F95-CEC8-4BB6-A3CF-2927F77FDB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8092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51C0D-3E36-420D-9C52-8A1800204F2D}" type="datetimeFigureOut">
              <a:rPr lang="nl-NL" smtClean="0"/>
              <a:t>25-1-2023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81F95-CEC8-4BB6-A3CF-2927F77FDB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5933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51C0D-3E36-420D-9C52-8A1800204F2D}" type="datetimeFigureOut">
              <a:rPr lang="nl-NL" smtClean="0"/>
              <a:t>25-1-2023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81F95-CEC8-4BB6-A3CF-2927F77FDB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5258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51C0D-3E36-420D-9C52-8A1800204F2D}" type="datetimeFigureOut">
              <a:rPr lang="nl-NL" smtClean="0"/>
              <a:t>25-1-2023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81F95-CEC8-4BB6-A3CF-2927F77FDB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6507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51C0D-3E36-420D-9C52-8A1800204F2D}" type="datetimeFigureOut">
              <a:rPr lang="nl-NL" smtClean="0"/>
              <a:t>25-1-2023</a:t>
            </a:fld>
            <a:endParaRPr lang="nl-N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81F95-CEC8-4BB6-A3CF-2927F77FDB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1055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51C0D-3E36-420D-9C52-8A1800204F2D}" type="datetimeFigureOut">
              <a:rPr lang="nl-NL" smtClean="0"/>
              <a:t>25-1-2023</a:t>
            </a:fld>
            <a:endParaRPr lang="nl-N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81F95-CEC8-4BB6-A3CF-2927F77FDB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5011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51C0D-3E36-420D-9C52-8A1800204F2D}" type="datetimeFigureOut">
              <a:rPr lang="nl-NL" smtClean="0"/>
              <a:t>25-1-2023</a:t>
            </a:fld>
            <a:endParaRPr lang="nl-N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81F95-CEC8-4BB6-A3CF-2927F77FDB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4833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51C0D-3E36-420D-9C52-8A1800204F2D}" type="datetimeFigureOut">
              <a:rPr lang="nl-NL" smtClean="0"/>
              <a:t>25-1-2023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81F95-CEC8-4BB6-A3CF-2927F77FDB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5640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BF51C0D-3E36-420D-9C52-8A1800204F2D}" type="datetimeFigureOut">
              <a:rPr lang="nl-NL" smtClean="0"/>
              <a:t>25-1-2023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81F95-CEC8-4BB6-A3CF-2927F77FDB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6266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erenoverveehouderij.nl/page/rundveevoedin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alf (rund) - Wikipedia">
            <a:extLst>
              <a:ext uri="{FF2B5EF4-FFF2-40B4-BE49-F238E27FC236}">
                <a16:creationId xmlns:a16="http://schemas.microsoft.com/office/drawing/2014/main" id="{65ED2249-EAE0-4F55-BE02-0C3BDB6F51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06" r="-1" b="21190"/>
          <a:stretch/>
        </p:blipFill>
        <p:spPr bwMode="auto">
          <a:xfrm>
            <a:off x="1" y="-5"/>
            <a:ext cx="12191695" cy="5020241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1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5077AB3-4637-4E72-A8FC-11313B8B75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916" y="4854346"/>
            <a:ext cx="10407602" cy="868026"/>
          </a:xfrm>
        </p:spPr>
        <p:txBody>
          <a:bodyPr>
            <a:normAutofit/>
          </a:bodyPr>
          <a:lstStyle/>
          <a:p>
            <a:r>
              <a:rPr lang="nl-NL" sz="4800" dirty="0">
                <a:solidFill>
                  <a:srgbClr val="EBEB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Keuzedeel landbouwhuisdieren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5B9A609-F733-4511-965A-A6E561F428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917" y="5722374"/>
            <a:ext cx="10407602" cy="487924"/>
          </a:xfrm>
        </p:spPr>
        <p:txBody>
          <a:bodyPr>
            <a:normAutofit/>
          </a:bodyPr>
          <a:lstStyle/>
          <a:p>
            <a:endParaRPr lang="nl-NL" i="1" dirty="0">
              <a:solidFill>
                <a:schemeClr val="tx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63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9ECDD5C-152A-4CC7-8333-0F367B3A6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F5C92A3-369B-43F3-BDCE-E560B1B0E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AEBE9F1A-B38D-446E-83AE-14B17CE77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15B5014-A7EC-4BA6-9C83-8840CF81D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22C43AB-86D7-420D-8AD7-DC0A15FDD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E3EB826-A471-488F-9E8A-D65528A3C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309F268-A45B-4517-B03F-2774BAEFF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34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9D71B14-7808-43E1-BE42-8C6201370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F51BAB78-8E85-C6B4-C361-C28868DD86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l="26498" t="30327" r="37143" b="16676"/>
          <a:stretch/>
        </p:blipFill>
        <p:spPr>
          <a:xfrm>
            <a:off x="1143941" y="643467"/>
            <a:ext cx="990411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879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191513-7A98-584E-1B62-7B573D580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Voedingssupplementen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CB1CFB-F866-F4A8-17B0-28A4F3C2D7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3200" dirty="0" err="1"/>
              <a:t>Drenchen</a:t>
            </a:r>
            <a:r>
              <a:rPr lang="nl-NL" sz="3200" dirty="0"/>
              <a:t> poeders</a:t>
            </a:r>
          </a:p>
          <a:p>
            <a:r>
              <a:rPr lang="nl-NL" sz="3200" dirty="0"/>
              <a:t>Pillen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40285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A6AC7C-4B35-D633-0EC2-F936ECF89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Uiergezondheid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31EDAAA-610A-1510-E94D-371B9A1BF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Beslisboom mastitis</a:t>
            </a:r>
          </a:p>
          <a:p>
            <a:r>
              <a:rPr lang="nl-NL" dirty="0"/>
              <a:t>Beslisboom droogzetten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Bespreek in je groepje hoe deze werken en bedenk een casus waarbij een veehouder belt/aan de balie kom/advies vraagt</a:t>
            </a:r>
          </a:p>
        </p:txBody>
      </p:sp>
    </p:spTree>
    <p:extLst>
      <p:ext uri="{BB962C8B-B14F-4D97-AF65-F5344CB8AC3E}">
        <p14:creationId xmlns:p14="http://schemas.microsoft.com/office/powerpoint/2010/main" val="4265572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030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A6CB62D-7E29-0F7B-0B4C-050F6A4B5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6188190" cy="877416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EBEBEB"/>
                </a:solidFill>
              </a:rPr>
              <a:t>Spoed??</a:t>
            </a:r>
            <a:br>
              <a:rPr lang="nl-NL" dirty="0">
                <a:solidFill>
                  <a:srgbClr val="EBEBEB"/>
                </a:solidFill>
              </a:rPr>
            </a:br>
            <a:endParaRPr lang="nl-NL" dirty="0">
              <a:solidFill>
                <a:srgbClr val="EBEBEB"/>
              </a:solidFill>
            </a:endParaRPr>
          </a:p>
        </p:txBody>
      </p:sp>
      <p:sp>
        <p:nvSpPr>
          <p:cNvPr id="1038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35" name="Freeform: Shape 1034">
            <a:extLst>
              <a:ext uri="{FF2B5EF4-FFF2-40B4-BE49-F238E27FC236}">
                <a16:creationId xmlns:a16="http://schemas.microsoft.com/office/drawing/2014/main" id="{AC3BF0FA-36FA-4CE9-840E-F7C3A8F16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6281796" y="947378"/>
            <a:ext cx="6858001" cy="4963245"/>
          </a:xfrm>
          <a:custGeom>
            <a:avLst/>
            <a:gdLst>
              <a:gd name="connsiteX0" fmla="*/ 6858001 w 6858001"/>
              <a:gd name="connsiteY0" fmla="*/ 1177 h 4963245"/>
              <a:gd name="connsiteX1" fmla="*/ 6858001 w 6858001"/>
              <a:gd name="connsiteY1" fmla="*/ 1344715 h 4963245"/>
              <a:gd name="connsiteX2" fmla="*/ 6858000 w 6858001"/>
              <a:gd name="connsiteY2" fmla="*/ 1344715 h 4963245"/>
              <a:gd name="connsiteX3" fmla="*/ 6858000 w 6858001"/>
              <a:gd name="connsiteY3" fmla="*/ 4963245 h 4963245"/>
              <a:gd name="connsiteX4" fmla="*/ 0 w 6858001"/>
              <a:gd name="connsiteY4" fmla="*/ 4963244 h 4963245"/>
              <a:gd name="connsiteX5" fmla="*/ 0 w 6858001"/>
              <a:gd name="connsiteY5" fmla="*/ 900697 h 4963245"/>
              <a:gd name="connsiteX6" fmla="*/ 1 w 6858001"/>
              <a:gd name="connsiteY6" fmla="*/ 900697 h 4963245"/>
              <a:gd name="connsiteX7" fmla="*/ 1 w 6858001"/>
              <a:gd name="connsiteY7" fmla="*/ 0 h 4963245"/>
              <a:gd name="connsiteX8" fmla="*/ 40463 w 6858001"/>
              <a:gd name="connsiteY8" fmla="*/ 5883 h 4963245"/>
              <a:gd name="connsiteX9" fmla="*/ 159107 w 6858001"/>
              <a:gd name="connsiteY9" fmla="*/ 23196 h 4963245"/>
              <a:gd name="connsiteX10" fmla="*/ 245518 w 6858001"/>
              <a:gd name="connsiteY10" fmla="*/ 35299 h 4963245"/>
              <a:gd name="connsiteX11" fmla="*/ 348388 w 6858001"/>
              <a:gd name="connsiteY11" fmla="*/ 48073 h 4963245"/>
              <a:gd name="connsiteX12" fmla="*/ 470460 w 6858001"/>
              <a:gd name="connsiteY12" fmla="*/ 63369 h 4963245"/>
              <a:gd name="connsiteX13" fmla="*/ 605563 w 6858001"/>
              <a:gd name="connsiteY13" fmla="*/ 79506 h 4963245"/>
              <a:gd name="connsiteX14" fmla="*/ 757810 w 6858001"/>
              <a:gd name="connsiteY14" fmla="*/ 96483 h 4963245"/>
              <a:gd name="connsiteX15" fmla="*/ 923774 w 6858001"/>
              <a:gd name="connsiteY15" fmla="*/ 114469 h 4963245"/>
              <a:gd name="connsiteX16" fmla="*/ 1104139 w 6858001"/>
              <a:gd name="connsiteY16" fmla="*/ 132454 h 4963245"/>
              <a:gd name="connsiteX17" fmla="*/ 1296163 w 6858001"/>
              <a:gd name="connsiteY17" fmla="*/ 150776 h 4963245"/>
              <a:gd name="connsiteX18" fmla="*/ 1503275 w 6858001"/>
              <a:gd name="connsiteY18" fmla="*/ 167753 h 4963245"/>
              <a:gd name="connsiteX19" fmla="*/ 1719988 w 6858001"/>
              <a:gd name="connsiteY19" fmla="*/ 184058 h 4963245"/>
              <a:gd name="connsiteX20" fmla="*/ 1949045 w 6858001"/>
              <a:gd name="connsiteY20" fmla="*/ 198849 h 4963245"/>
              <a:gd name="connsiteX21" fmla="*/ 2187703 w 6858001"/>
              <a:gd name="connsiteY21" fmla="*/ 212969 h 4963245"/>
              <a:gd name="connsiteX22" fmla="*/ 2436649 w 6858001"/>
              <a:gd name="connsiteY22" fmla="*/ 226248 h 4963245"/>
              <a:gd name="connsiteX23" fmla="*/ 2564208 w 6858001"/>
              <a:gd name="connsiteY23" fmla="*/ 230955 h 4963245"/>
              <a:gd name="connsiteX24" fmla="*/ 2694509 w 6858001"/>
              <a:gd name="connsiteY24" fmla="*/ 236165 h 4963245"/>
              <a:gd name="connsiteX25" fmla="*/ 2826868 w 6858001"/>
              <a:gd name="connsiteY25" fmla="*/ 241040 h 4963245"/>
              <a:gd name="connsiteX26" fmla="*/ 2959914 w 6858001"/>
              <a:gd name="connsiteY26" fmla="*/ 244234 h 4963245"/>
              <a:gd name="connsiteX27" fmla="*/ 3095702 w 6858001"/>
              <a:gd name="connsiteY27" fmla="*/ 247091 h 4963245"/>
              <a:gd name="connsiteX28" fmla="*/ 3232862 w 6858001"/>
              <a:gd name="connsiteY28" fmla="*/ 250117 h 4963245"/>
              <a:gd name="connsiteX29" fmla="*/ 3372765 w 6858001"/>
              <a:gd name="connsiteY29" fmla="*/ 252134 h 4963245"/>
              <a:gd name="connsiteX30" fmla="*/ 3514040 w 6858001"/>
              <a:gd name="connsiteY30" fmla="*/ 252134 h 4963245"/>
              <a:gd name="connsiteX31" fmla="*/ 3656686 w 6858001"/>
              <a:gd name="connsiteY31" fmla="*/ 253142 h 4963245"/>
              <a:gd name="connsiteX32" fmla="*/ 3800704 w 6858001"/>
              <a:gd name="connsiteY32" fmla="*/ 252134 h 4963245"/>
              <a:gd name="connsiteX33" fmla="*/ 3946780 w 6858001"/>
              <a:gd name="connsiteY33" fmla="*/ 250117 h 4963245"/>
              <a:gd name="connsiteX34" fmla="*/ 4092855 w 6858001"/>
              <a:gd name="connsiteY34" fmla="*/ 248268 h 4963245"/>
              <a:gd name="connsiteX35" fmla="*/ 4240988 w 6858001"/>
              <a:gd name="connsiteY35" fmla="*/ 244234 h 4963245"/>
              <a:gd name="connsiteX36" fmla="*/ 4390492 w 6858001"/>
              <a:gd name="connsiteY36" fmla="*/ 240032 h 4963245"/>
              <a:gd name="connsiteX37" fmla="*/ 4539997 w 6858001"/>
              <a:gd name="connsiteY37" fmla="*/ 235157 h 4963245"/>
              <a:gd name="connsiteX38" fmla="*/ 4690873 w 6858001"/>
              <a:gd name="connsiteY38" fmla="*/ 228266 h 4963245"/>
              <a:gd name="connsiteX39" fmla="*/ 4843120 w 6858001"/>
              <a:gd name="connsiteY39" fmla="*/ 220029 h 4963245"/>
              <a:gd name="connsiteX40" fmla="*/ 4996054 w 6858001"/>
              <a:gd name="connsiteY40" fmla="*/ 212129 h 4963245"/>
              <a:gd name="connsiteX41" fmla="*/ 5148987 w 6858001"/>
              <a:gd name="connsiteY41" fmla="*/ 202044 h 4963245"/>
              <a:gd name="connsiteX42" fmla="*/ 5303978 w 6858001"/>
              <a:gd name="connsiteY42" fmla="*/ 189941 h 4963245"/>
              <a:gd name="connsiteX43" fmla="*/ 5456911 w 6858001"/>
              <a:gd name="connsiteY43" fmla="*/ 177839 h 4963245"/>
              <a:gd name="connsiteX44" fmla="*/ 5612588 w 6858001"/>
              <a:gd name="connsiteY44" fmla="*/ 163887 h 4963245"/>
              <a:gd name="connsiteX45" fmla="*/ 5768950 w 6858001"/>
              <a:gd name="connsiteY45" fmla="*/ 148591 h 4963245"/>
              <a:gd name="connsiteX46" fmla="*/ 5923255 w 6858001"/>
              <a:gd name="connsiteY46" fmla="*/ 132455 h 4963245"/>
              <a:gd name="connsiteX47" fmla="*/ 6079618 w 6858001"/>
              <a:gd name="connsiteY47" fmla="*/ 113629 h 4963245"/>
              <a:gd name="connsiteX48" fmla="*/ 6235294 w 6858001"/>
              <a:gd name="connsiteY48" fmla="*/ 93458 h 4963245"/>
              <a:gd name="connsiteX49" fmla="*/ 6391657 w 6858001"/>
              <a:gd name="connsiteY49" fmla="*/ 73455 h 4963245"/>
              <a:gd name="connsiteX50" fmla="*/ 6547333 w 6858001"/>
              <a:gd name="connsiteY50" fmla="*/ 50091 h 4963245"/>
              <a:gd name="connsiteX51" fmla="*/ 6702324 w 6858001"/>
              <a:gd name="connsiteY51" fmla="*/ 26222 h 4963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4963245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4963245"/>
                </a:lnTo>
                <a:lnTo>
                  <a:pt x="0" y="4963244"/>
                </a:lnTo>
                <a:lnTo>
                  <a:pt x="0" y="900697"/>
                </a:lnTo>
                <a:lnTo>
                  <a:pt x="1" y="900697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8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5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4" y="252134"/>
                </a:lnTo>
                <a:lnTo>
                  <a:pt x="3946780" y="250117"/>
                </a:lnTo>
                <a:lnTo>
                  <a:pt x="4092855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pic>
        <p:nvPicPr>
          <p:cNvPr id="1026" name="Picture 2" descr="Mobi-star » spoed levering 3 werkdagen">
            <a:extLst>
              <a:ext uri="{FF2B5EF4-FFF2-40B4-BE49-F238E27FC236}">
                <a16:creationId xmlns:a16="http://schemas.microsoft.com/office/drawing/2014/main" id="{7D0874E6-1A78-F2C9-AFF6-6AD43C19B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29871" y="1721993"/>
            <a:ext cx="3414010" cy="341401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7" name="Rectangle 1036">
            <a:extLst>
              <a:ext uri="{FF2B5EF4-FFF2-40B4-BE49-F238E27FC236}">
                <a16:creationId xmlns:a16="http://schemas.microsoft.com/office/drawing/2014/main" id="{D6F18ACE-6E82-4ADC-8A2F-A1771B30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3425A46-D3F9-4D7A-BCD0-47864120C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120" y="1506684"/>
            <a:ext cx="6189000" cy="4717136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nl-NL" sz="1600" b="0" i="1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Opdracht spoed of niet? Bekijk op https://www.a7noorddierenartsen.nl/spoedgevallen/spoed-landbouwhuisdieren/ </a:t>
            </a:r>
            <a:br>
              <a:rPr lang="nl-NL" sz="1600" b="0" i="1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1600" b="0" i="1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Welke spoedgevallen er zijn in de landbouwhuisdierenpraktijk. Maak vervolgens een document voor achter de balie (bij de telefoon) over hoe te handelen bij spoed. Neem daarin de volgende onderdelen op: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l-NL" sz="1600" b="0" i="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Naam aandoening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l-NL" sz="1600" b="0" i="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Verschijnselen die de eigenaar kan noemen aan de telefoon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l-NL" sz="1600" b="0" i="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Is dit ernstige spoed of lichte spoed?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l-NL" sz="1600" b="0" i="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Welke vragen stel je aan de eigenaar?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l-NL" sz="1600" b="0" i="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Welke adviezen geef je de eigenaar voor de tijd waarin hij op de dierenarts wacht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nl-NL" sz="1600" b="0" i="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Overige belangrijke informatie</a:t>
            </a:r>
          </a:p>
          <a:p>
            <a:pPr marL="0" indent="0" algn="r">
              <a:lnSpc>
                <a:spcPct val="90000"/>
              </a:lnSpc>
              <a:buNone/>
            </a:pPr>
            <a:r>
              <a:rPr lang="nl-NL" dirty="0">
                <a:solidFill>
                  <a:srgbClr val="FFFFFF"/>
                </a:solidFill>
                <a:highlight>
                  <a:srgbClr val="FF00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Inleveren per mail, uiterlijk 31 januari</a:t>
            </a:r>
            <a:endParaRPr lang="nl-NL" b="0" i="0" dirty="0">
              <a:solidFill>
                <a:srgbClr val="FFFFFF"/>
              </a:solidFill>
              <a:effectLst/>
              <a:highlight>
                <a:srgbClr val="FF00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nl-NL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9037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D6734B-1E69-87E4-7765-9D63F5D65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69" y="629266"/>
            <a:ext cx="3330328" cy="164198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l-NL" sz="3300"/>
              <a:t>Wat weet je over de cyclus van de koe?</a:t>
            </a:r>
          </a:p>
        </p:txBody>
      </p:sp>
      <p:pic>
        <p:nvPicPr>
          <p:cNvPr id="5" name="Tijdelijke aanduiding voor inhoud 4" descr="Kalf bij een stal">
            <a:extLst>
              <a:ext uri="{FF2B5EF4-FFF2-40B4-BE49-F238E27FC236}">
                <a16:creationId xmlns:a16="http://schemas.microsoft.com/office/drawing/2014/main" id="{69C7552F-8B62-B46F-B05A-66662587C3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15" b="-1"/>
          <a:stretch/>
        </p:blipFill>
        <p:spPr>
          <a:xfrm>
            <a:off x="4634680" y="10"/>
            <a:ext cx="756013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26E2FAE-FA60-497B-B2CB-7702C6F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0E7329C-A3B7-B69A-6769-538CF0D19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669" y="2438400"/>
            <a:ext cx="3330328" cy="3809999"/>
          </a:xfrm>
        </p:spPr>
        <p:txBody>
          <a:bodyPr>
            <a:normAutofit/>
          </a:bodyPr>
          <a:lstStyle/>
          <a:p>
            <a:r>
              <a:rPr lang="en-US"/>
              <a:t>www.kahoot.it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989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C119A1-803F-68E1-5EA0-D0D86221A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Voeding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9439013-EB86-C65F-7AD2-ED8A0CB53B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Rundveevoeding - Cursusmateriaal veehouderij (lerenoverveehouderij.nl)</a:t>
            </a:r>
            <a:endParaRPr lang="nl-NL" dirty="0"/>
          </a:p>
          <a:p>
            <a:r>
              <a:rPr lang="nl-NL" dirty="0"/>
              <a:t>Doornemen hoofdstuk 4 en hoofdstuk </a:t>
            </a:r>
          </a:p>
          <a:p>
            <a:r>
              <a:rPr lang="nl-NL" dirty="0"/>
              <a:t>Maken van beide hoofdstukken</a:t>
            </a:r>
          </a:p>
        </p:txBody>
      </p:sp>
    </p:spTree>
    <p:extLst>
      <p:ext uri="{BB962C8B-B14F-4D97-AF65-F5344CB8AC3E}">
        <p14:creationId xmlns:p14="http://schemas.microsoft.com/office/powerpoint/2010/main" val="4078799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3FBA37-1538-78D0-3720-EDD3B3B7B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graphicFrame>
        <p:nvGraphicFramePr>
          <p:cNvPr id="3" name="Tabel 4">
            <a:extLst>
              <a:ext uri="{FF2B5EF4-FFF2-40B4-BE49-F238E27FC236}">
                <a16:creationId xmlns:a16="http://schemas.microsoft.com/office/drawing/2014/main" id="{DE6BEB01-0734-22C9-1A5C-0DD8D20A58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4840529"/>
              </p:ext>
            </p:extLst>
          </p:nvPr>
        </p:nvGraphicFramePr>
        <p:xfrm>
          <a:off x="774572" y="1152983"/>
          <a:ext cx="8826627" cy="5257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3732">
                  <a:extLst>
                    <a:ext uri="{9D8B030D-6E8A-4147-A177-3AD203B41FA5}">
                      <a16:colId xmlns:a16="http://schemas.microsoft.com/office/drawing/2014/main" val="3695931379"/>
                    </a:ext>
                  </a:extLst>
                </a:gridCol>
                <a:gridCol w="3910686">
                  <a:extLst>
                    <a:ext uri="{9D8B030D-6E8A-4147-A177-3AD203B41FA5}">
                      <a16:colId xmlns:a16="http://schemas.microsoft.com/office/drawing/2014/main" val="451061673"/>
                    </a:ext>
                  </a:extLst>
                </a:gridCol>
                <a:gridCol w="2942209">
                  <a:extLst>
                    <a:ext uri="{9D8B030D-6E8A-4147-A177-3AD203B41FA5}">
                      <a16:colId xmlns:a16="http://schemas.microsoft.com/office/drawing/2014/main" val="380593013"/>
                    </a:ext>
                  </a:extLst>
                </a:gridCol>
              </a:tblGrid>
              <a:tr h="454520">
                <a:tc>
                  <a:txBody>
                    <a:bodyPr/>
                    <a:lstStyle/>
                    <a:p>
                      <a:r>
                        <a:rPr lang="nl-NL" dirty="0"/>
                        <a:t>Datum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Programma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Bijzonderheden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026897"/>
                  </a:ext>
                </a:extLst>
              </a:tr>
              <a:tr h="784515">
                <a:tc>
                  <a:txBody>
                    <a:bodyPr/>
                    <a:lstStyle/>
                    <a:p>
                      <a:r>
                        <a:rPr lang="nl-NL" dirty="0"/>
                        <a:t>17 januari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Melkvee; voortplanting, voeding, spoed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Oefenen casus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1996508"/>
                  </a:ext>
                </a:extLst>
              </a:tr>
              <a:tr h="454520">
                <a:tc>
                  <a:txBody>
                    <a:bodyPr/>
                    <a:lstStyle/>
                    <a:p>
                      <a:r>
                        <a:rPr lang="nl-NL" dirty="0"/>
                        <a:t>24 januari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Afronding melkvee, start varkens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2875455"/>
                  </a:ext>
                </a:extLst>
              </a:tr>
              <a:tr h="784515">
                <a:tc>
                  <a:txBody>
                    <a:bodyPr/>
                    <a:lstStyle/>
                    <a:p>
                      <a:r>
                        <a:rPr lang="nl-NL" dirty="0"/>
                        <a:t>31 januari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Melkvee: voeding met </a:t>
                      </a:r>
                      <a:r>
                        <a:rPr lang="nl-NL" dirty="0" err="1"/>
                        <a:t>Agrifirm</a:t>
                      </a:r>
                      <a:r>
                        <a:rPr lang="nl-NL" dirty="0"/>
                        <a:t> incl. bedrijfsbezoek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Aanwezig bij </a:t>
                      </a:r>
                      <a:r>
                        <a:rPr lang="nl-NL" dirty="0" err="1"/>
                        <a:t>Vetker</a:t>
                      </a:r>
                      <a:r>
                        <a:rPr lang="nl-NL" dirty="0"/>
                        <a:t>: 12.45 uur</a:t>
                      </a:r>
                    </a:p>
                    <a:p>
                      <a:r>
                        <a:rPr lang="nl-NL" dirty="0"/>
                        <a:t>Aanvang 13.00 uur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150961"/>
                  </a:ext>
                </a:extLst>
              </a:tr>
              <a:tr h="784515">
                <a:tc>
                  <a:txBody>
                    <a:bodyPr/>
                    <a:lstStyle/>
                    <a:p>
                      <a:r>
                        <a:rPr lang="nl-NL" dirty="0"/>
                        <a:t>7 februari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Varkenshouderij</a:t>
                      </a:r>
                    </a:p>
                    <a:p>
                      <a:r>
                        <a:rPr lang="nl-NL" dirty="0"/>
                        <a:t>Vleesvee/vleeskalveren incl. bedrijfsbezoek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13.00 uur </a:t>
                      </a:r>
                      <a:r>
                        <a:rPr lang="nl-NL" dirty="0" err="1"/>
                        <a:t>Emmink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5986473"/>
                  </a:ext>
                </a:extLst>
              </a:tr>
              <a:tr h="454520">
                <a:tc>
                  <a:txBody>
                    <a:bodyPr/>
                    <a:lstStyle/>
                    <a:p>
                      <a:r>
                        <a:rPr lang="nl-NL" dirty="0"/>
                        <a:t>14 februari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Kleine herkauwer en excursie middag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Oefenen casus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8633971"/>
                  </a:ext>
                </a:extLst>
              </a:tr>
              <a:tr h="454520">
                <a:tc>
                  <a:txBody>
                    <a:bodyPr/>
                    <a:lstStyle/>
                    <a:p>
                      <a:r>
                        <a:rPr lang="nl-NL" dirty="0"/>
                        <a:t>21 februari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Praktijkdag</a:t>
                      </a:r>
                      <a:r>
                        <a:rPr lang="nl-NL" dirty="0"/>
                        <a:t> met dierenarts de stal 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1681838"/>
                  </a:ext>
                </a:extLst>
              </a:tr>
              <a:tr h="454520">
                <a:tc>
                  <a:txBody>
                    <a:bodyPr/>
                    <a:lstStyle/>
                    <a:p>
                      <a:r>
                        <a:rPr lang="nl-NL" dirty="0"/>
                        <a:t>28 februari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/>
                        <a:t>Voorjaarsvakantie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05512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0479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1E72E2-BD0C-487C-0913-838C3B37B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Vandaag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E6322F3-55B8-95DD-209B-467AEBCE7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Middelen keizersnede</a:t>
            </a:r>
          </a:p>
          <a:p>
            <a:r>
              <a:rPr lang="nl-NL" dirty="0"/>
              <a:t>Poeders en pillen</a:t>
            </a:r>
          </a:p>
          <a:p>
            <a:r>
              <a:rPr lang="nl-NL" dirty="0"/>
              <a:t>Droogzetten</a:t>
            </a:r>
          </a:p>
          <a:p>
            <a:r>
              <a:rPr lang="nl-NL" dirty="0"/>
              <a:t>Spoed</a:t>
            </a:r>
          </a:p>
          <a:p>
            <a:r>
              <a:rPr lang="nl-NL" dirty="0"/>
              <a:t>Cyclus, hoe zat het nou?</a:t>
            </a:r>
          </a:p>
          <a:p>
            <a:r>
              <a:rPr lang="nl-NL" dirty="0"/>
              <a:t>Voeding</a:t>
            </a:r>
          </a:p>
          <a:p>
            <a:r>
              <a:rPr lang="nl-NL" dirty="0"/>
              <a:t>Start varkens</a:t>
            </a:r>
          </a:p>
        </p:txBody>
      </p:sp>
    </p:spTree>
    <p:extLst>
      <p:ext uri="{BB962C8B-B14F-4D97-AF65-F5344CB8AC3E}">
        <p14:creationId xmlns:p14="http://schemas.microsoft.com/office/powerpoint/2010/main" val="4036461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9076D5E-68ED-4CD1-A04F-E7934EBFA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2B6A3B6-769B-6D3B-8420-5635C3FD2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endParaRPr lang="nl-NL" dirty="0">
              <a:solidFill>
                <a:srgbClr val="EBEBEB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1BE0A6B-EBF8-4301-B1AE-F6A1C4003E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ounded Rectangle 9">
            <a:extLst>
              <a:ext uri="{FF2B5EF4-FFF2-40B4-BE49-F238E27FC236}">
                <a16:creationId xmlns:a16="http://schemas.microsoft.com/office/drawing/2014/main" id="{03C06118-B3FE-4B51-80A1-B82C2E9F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484632"/>
            <a:ext cx="6584098" cy="5739187"/>
          </a:xfrm>
          <a:prstGeom prst="roundRect">
            <a:avLst>
              <a:gd name="adj" fmla="val 0"/>
            </a:avLst>
          </a:prstGeom>
          <a:ln w="12700">
            <a:solidFill>
              <a:schemeClr val="bg2"/>
            </a:solidFill>
          </a:ln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C99D9BD-7083-6134-E93D-DEAD219D05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08" t="25414" r="31664" b="10699"/>
          <a:stretch/>
        </p:blipFill>
        <p:spPr>
          <a:xfrm>
            <a:off x="5608319" y="1055710"/>
            <a:ext cx="5614835" cy="4593361"/>
          </a:xfrm>
          <a:prstGeom prst="rect">
            <a:avLst/>
          </a:prstGeom>
          <a:effectLst/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172BE3F8-96D6-4535-9AE4-694DC4F5B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23ED4C6-A52D-3F65-CD04-55EA95EDC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1"/>
            <a:ext cx="2218960" cy="2320636"/>
          </a:xfrm>
        </p:spPr>
        <p:txBody>
          <a:bodyPr>
            <a:normAutofit/>
          </a:bodyPr>
          <a:lstStyle/>
          <a:p>
            <a:endParaRPr lang="nl-N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7066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9ECDD5C-152A-4CC7-8333-0F367B3A6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21" name="Picture 11">
            <a:extLst>
              <a:ext uri="{FF2B5EF4-FFF2-40B4-BE49-F238E27FC236}">
                <a16:creationId xmlns:a16="http://schemas.microsoft.com/office/drawing/2014/main" id="{7F5C92A3-369B-43F3-BDCE-E560B1B0E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23" name="Oval 13">
            <a:extLst>
              <a:ext uri="{FF2B5EF4-FFF2-40B4-BE49-F238E27FC236}">
                <a16:creationId xmlns:a16="http://schemas.microsoft.com/office/drawing/2014/main" id="{AEBE9F1A-B38D-446E-83AE-14B17CE77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5" name="Picture 15">
            <a:extLst>
              <a:ext uri="{FF2B5EF4-FFF2-40B4-BE49-F238E27FC236}">
                <a16:creationId xmlns:a16="http://schemas.microsoft.com/office/drawing/2014/main" id="{915B5014-A7EC-4BA6-9C83-8840CF81D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6" name="Picture 17">
            <a:extLst>
              <a:ext uri="{FF2B5EF4-FFF2-40B4-BE49-F238E27FC236}">
                <a16:creationId xmlns:a16="http://schemas.microsoft.com/office/drawing/2014/main" id="{022C43AB-86D7-420D-8AD7-DC0A15FDD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E3EB826-A471-488F-9E8A-D65528A3C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FB3CEA1-88D9-42FB-88ED-1E9807FE6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B1A3A806-788C-8B1A-BEDD-BF2328A8E1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l="27056" t="36271" r="43040" b="20143"/>
          <a:stretch/>
        </p:blipFill>
        <p:spPr>
          <a:xfrm>
            <a:off x="2698432" y="643467"/>
            <a:ext cx="6795136" cy="557106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9A6C928E-4252-4F33-8C34-E50A12A31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40465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9ECDD5C-152A-4CC7-8333-0F367B3A6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F5C92A3-369B-43F3-BDCE-E560B1B0E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AEBE9F1A-B38D-446E-83AE-14B17CE77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15B5014-A7EC-4BA6-9C83-8840CF81D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22C43AB-86D7-420D-8AD7-DC0A15FDD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E3EB826-A471-488F-9E8A-D65528A3C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309F268-A45B-4517-B03F-2774BAEFF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16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9D71B14-7808-43E1-BE42-8C6201370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517A6690-9051-E0EA-AF38-F3F92E3B86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l="26358" t="32804" r="40348" b="22619"/>
          <a:stretch/>
        </p:blipFill>
        <p:spPr>
          <a:xfrm>
            <a:off x="2397370" y="643467"/>
            <a:ext cx="739725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70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9ECDD5C-152A-4CC7-8333-0F367B3A6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F5C92A3-369B-43F3-BDCE-E560B1B0E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AEBE9F1A-B38D-446E-83AE-14B17CE77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15B5014-A7EC-4BA6-9C83-8840CF81D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22C43AB-86D7-420D-8AD7-DC0A15FDD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E3EB826-A471-488F-9E8A-D65528A3C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85D5AA8-773B-469A-8802-9645A4DC9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6E818919-E1C8-9FAE-F159-2524D4E05F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l="26219" t="32803" r="28507" b="17171"/>
          <a:stretch/>
        </p:blipFill>
        <p:spPr>
          <a:xfrm>
            <a:off x="901077" y="643467"/>
            <a:ext cx="8963321" cy="557106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C75AF42C-C556-454E-B2D3-2C917CB81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83745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9ECDD5C-152A-4CC7-8333-0F367B3A6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F5C92A3-369B-43F3-BDCE-E560B1B0E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AEBE9F1A-B38D-446E-83AE-14B17CE77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15B5014-A7EC-4BA6-9C83-8840CF81D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22C43AB-86D7-420D-8AD7-DC0A15FDD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E3EB826-A471-488F-9E8A-D65528A3C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309F268-A45B-4517-B03F-2774BAEFF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F5E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9D71B14-7808-43E1-BE42-8C6201370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16A349C8-105D-4403-EC32-728C9BA9EA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l="26498" t="36023" r="35611" b="24106"/>
          <a:stretch/>
        </p:blipFill>
        <p:spPr>
          <a:xfrm>
            <a:off x="1389862" y="643467"/>
            <a:ext cx="941227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7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7000"/>
                <a:hueMod val="88000"/>
                <a:satMod val="130000"/>
                <a:lumMod val="124000"/>
              </a:schemeClr>
            </a:gs>
            <a:gs pos="100000">
              <a:schemeClr val="bg1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9ECDD5C-152A-4CC7-8333-0F367B3A6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F5C92A3-369B-43F3-BDCE-E560B1B0E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AEBE9F1A-B38D-446E-83AE-14B17CE77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15B5014-A7EC-4BA6-9C83-8840CF81D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22C43AB-86D7-420D-8AD7-DC0A15FDD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E3EB826-A471-488F-9E8A-D65528A3C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B0487C8F-7D6C-4EAF-A9A5-45D8E94FC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95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578DA0F-394A-417D-892B-8253831A2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7DE38B7E-7668-101D-CE93-C8D371940C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/>
          <a:srcRect l="27474" t="39984" r="36167" b="12467"/>
          <a:stretch/>
        </p:blipFill>
        <p:spPr>
          <a:xfrm>
            <a:off x="2309342" y="643467"/>
            <a:ext cx="757331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7599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1300</TotalTime>
  <Words>336</Words>
  <Application>Microsoft Office PowerPoint</Application>
  <PresentationFormat>Breedbeeld</PresentationFormat>
  <Paragraphs>65</Paragraphs>
  <Slides>15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6" baseType="lpstr">
      <vt:lpstr>Ion</vt:lpstr>
      <vt:lpstr>Keuzedeel landbouwhuisdieren</vt:lpstr>
      <vt:lpstr>PowerPoint-presentatie</vt:lpstr>
      <vt:lpstr>Vandaag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Voedingssupplementen</vt:lpstr>
      <vt:lpstr>Uiergezondheid</vt:lpstr>
      <vt:lpstr>Spoed?? </vt:lpstr>
      <vt:lpstr>Wat weet je over de cyclus van de koe?</vt:lpstr>
      <vt:lpstr>Voeding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Keuzedeel landbouwhuisdieren</dc:title>
  <dc:creator>Marjory Stroeve</dc:creator>
  <cp:lastModifiedBy>Henrike Bosman - Bannink</cp:lastModifiedBy>
  <cp:revision>10</cp:revision>
  <dcterms:created xsi:type="dcterms:W3CDTF">2022-01-30T17:32:30Z</dcterms:created>
  <dcterms:modified xsi:type="dcterms:W3CDTF">2023-01-25T10:26:30Z</dcterms:modified>
</cp:coreProperties>
</file>